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media/image10.png" ContentType="image/png"/>
  <Override PartName="/ppt/media/image8.png" ContentType="image/png"/>
  <Override PartName="/ppt/media/image9.png" ContentType="image/png"/>
  <Override PartName="/ppt/media/image7.jpeg" ContentType="image/jpe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10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slide" Target="slides/slide20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288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b="1" sz="2880" spc="-1" strike="noStrike">
                <a:solidFill>
                  <a:srgbClr val="000000"/>
                </a:solidFill>
                <a:latin typeface="Arial"/>
                <a:ea typeface="DejaVu Sans"/>
              </a:rPr>
              <a:t>Dépenses</a:t>
            </a:r>
          </a:p>
        </c:rich>
      </c:tx>
      <c:layout>
        <c:manualLayout>
          <c:xMode val="edge"/>
          <c:yMode val="edge"/>
          <c:x val="0.410091907376462"/>
          <c:y val="0.0289466630930046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1287896872762"/>
          <c:y val="0.194746716697936"/>
          <c:w val="0.555651706851277"/>
          <c:h val="0.721147145537389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Colonne B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25"/>
          <c:dPt>
            <c:idx val="0"/>
            <c:explosion val="25"/>
            <c:spPr>
              <a:gradFill>
                <a:gsLst>
                  <a:gs pos="0">
                    <a:srgbClr val="333399"/>
                  </a:gs>
                  <a:gs pos="100000">
                    <a:srgbClr val="0066cc"/>
                  </a:gs>
                </a:gsLst>
                <a:lin ang="16200000"/>
              </a:gradFill>
              <a:ln>
                <a:noFill/>
              </a:ln>
            </c:spPr>
          </c:dPt>
          <c:dPt>
            <c:idx val="1"/>
            <c:explosion val="25"/>
            <c:spPr>
              <a:gradFill>
                <a:gsLst>
                  <a:gs pos="0">
                    <a:srgbClr val="993300"/>
                  </a:gs>
                  <a:gs pos="100000">
                    <a:srgbClr val="993366"/>
                  </a:gs>
                </a:gsLst>
                <a:lin ang="16200000"/>
              </a:gradFill>
              <a:ln>
                <a:noFill/>
              </a:ln>
            </c:spPr>
          </c:dPt>
          <c:dPt>
            <c:idx val="2"/>
            <c:explosion val="25"/>
            <c:spPr>
              <a:gradFill>
                <a:gsLst>
                  <a:gs pos="0">
                    <a:srgbClr val="808000"/>
                  </a:gs>
                  <a:gs pos="100000">
                    <a:srgbClr val="99cc00"/>
                  </a:gs>
                </a:gsLst>
                <a:lin ang="16200000"/>
              </a:gradFill>
              <a:ln>
                <a:noFill/>
              </a:ln>
            </c:spPr>
          </c:dPt>
          <c:dPt>
            <c:idx val="3"/>
            <c:explosion val="25"/>
            <c:spPr>
              <a:gradFill>
                <a:gsLst>
                  <a:gs pos="0">
                    <a:srgbClr val="666699"/>
                  </a:gs>
                  <a:gs pos="50000">
                    <a:srgbClr val="666699"/>
                  </a:gs>
                  <a:gs pos="100000">
                    <a:srgbClr val="666699"/>
                  </a:gs>
                </a:gsLst>
                <a:lin ang="16200000"/>
              </a:gradFill>
              <a:ln>
                <a:noFill/>
              </a:ln>
            </c:spPr>
          </c:dPt>
          <c:dPt>
            <c:idx val="4"/>
            <c:explosion val="25"/>
            <c:spPr>
              <a:gradFill>
                <a:gsLst>
                  <a:gs pos="0">
                    <a:srgbClr val="008080"/>
                  </a:gs>
                  <a:gs pos="100000">
                    <a:srgbClr val="33cccc"/>
                  </a:gs>
                </a:gsLst>
                <a:lin ang="16200000"/>
              </a:gradFill>
              <a:ln>
                <a:noFill/>
              </a:ln>
            </c:spPr>
          </c:dPt>
          <c:dLbls>
            <c:numFmt formatCode="General" sourceLinked="1"/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2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3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4"/>
              <c:dLblPos val="bestFit"/>
              <c:showLegendKey val="0"/>
              <c:showVal val="0"/>
              <c:showCatName val="0"/>
              <c:showSerName val="0"/>
              <c:showPercent val="1"/>
            </c:dLbl>
            <c:dLblPos val="bestFit"/>
            <c:showLegendKey val="0"/>
            <c:showVal val="0"/>
            <c:showCatName val="0"/>
            <c:showSerName val="0"/>
            <c:showPercent val="1"/>
            <c:showLeaderLines val="0"/>
          </c:dLbls>
          <c:cat>
            <c:strRef>
              <c:f>categories</c:f>
              <c:strCache>
                <c:ptCount val="5"/>
                <c:pt idx="0">
                  <c:v>Bulletin</c:v>
                </c:pt>
                <c:pt idx="1">
                  <c:v>Salaires et charges</c:v>
                </c:pt>
                <c:pt idx="2">
                  <c:v>Subventions accordées</c:v>
                </c:pt>
                <c:pt idx="3">
                  <c:v>Voyages</c:v>
                </c:pt>
                <c:pt idx="4">
                  <c:v>Divers : Frais de bureau, honoraires, assurances, agios, impôts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28670</c:v>
                </c:pt>
                <c:pt idx="1">
                  <c:v>69224</c:v>
                </c:pt>
                <c:pt idx="2">
                  <c:v>69795</c:v>
                </c:pt>
                <c:pt idx="3">
                  <c:v>14745</c:v>
                </c:pt>
                <c:pt idx="4">
                  <c:v>22770</c:v>
                </c:pt>
              </c:numCache>
            </c:numRef>
          </c:val>
        </c:ser>
        <c:firstSliceAng val="0"/>
      </c:pieChart>
      <c:spPr>
        <a:noFill/>
        <a:ln w="12600">
          <a:noFill/>
        </a:ln>
      </c:spPr>
    </c:plotArea>
    <c:legend>
      <c:layout>
        <c:manualLayout>
          <c:xMode val="edge"/>
          <c:yMode val="edge"/>
          <c:x val="0.646684537012171"/>
          <c:y val="0"/>
          <c:w val="0.331984602989885"/>
          <c:h val="0.999131497760625"/>
        </c:manualLayout>
      </c:layout>
      <c:spPr>
        <a:noFill/>
        <a:ln>
          <a:noFill/>
        </a:ln>
      </c:spPr>
      <c:txPr>
        <a:bodyPr/>
        <a:lstStyle/>
        <a:p>
          <a:pPr>
            <a:defRPr b="0" sz="2400" spc="-1" strike="noStrike">
              <a:solidFill>
                <a:srgbClr val="000000"/>
              </a:solidFill>
              <a:latin typeface="Arial"/>
              <a:ea typeface="DejaVu Sans"/>
            </a:defRPr>
          </a:pPr>
        </a:p>
      </c:txPr>
    </c:legend>
    <c:plotVisOnly val="1"/>
    <c:dispBlanksAs val="zero"/>
  </c:chart>
  <c:spPr>
    <a:solidFill>
      <a:srgbClr val="ffffff"/>
    </a:solidFill>
    <a:ln>
      <a:solidFill>
        <a:srgbClr val="808080"/>
      </a:solidFill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24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b="1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Recettes</a:t>
            </a:r>
          </a:p>
        </c:rich>
      </c:tx>
      <c:layout>
        <c:manualLayout>
          <c:xMode val="edge"/>
          <c:yMode val="edge"/>
          <c:x val="0.417846773715708"/>
          <c:y val="0.0340999206978588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8187474077146"/>
          <c:y val="0.213851440655564"/>
          <c:w val="0.455175682882029"/>
          <c:h val="0.701136664023262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Colonne B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25"/>
          <c:dPt>
            <c:idx val="0"/>
            <c:explosion val="25"/>
            <c:spPr>
              <a:gradFill>
                <a:gsLst>
                  <a:gs pos="0">
                    <a:srgbClr val="333399"/>
                  </a:gs>
                  <a:gs pos="100000">
                    <a:srgbClr val="0066cc"/>
                  </a:gs>
                </a:gsLst>
                <a:lin ang="16200000"/>
              </a:gradFill>
              <a:ln>
                <a:noFill/>
              </a:ln>
            </c:spPr>
          </c:dPt>
          <c:dPt>
            <c:idx val="1"/>
            <c:explosion val="25"/>
            <c:spPr>
              <a:gradFill>
                <a:gsLst>
                  <a:gs pos="0">
                    <a:srgbClr val="993300"/>
                  </a:gs>
                  <a:gs pos="100000">
                    <a:srgbClr val="993366"/>
                  </a:gs>
                </a:gsLst>
                <a:lin ang="16200000"/>
              </a:gradFill>
              <a:ln>
                <a:noFill/>
              </a:ln>
            </c:spPr>
          </c:dPt>
          <c:dPt>
            <c:idx val="2"/>
            <c:explosion val="25"/>
            <c:spPr>
              <a:gradFill>
                <a:gsLst>
                  <a:gs pos="0">
                    <a:srgbClr val="808000"/>
                  </a:gs>
                  <a:gs pos="100000">
                    <a:srgbClr val="99cc00"/>
                  </a:gs>
                </a:gsLst>
                <a:lin ang="16200000"/>
              </a:gradFill>
              <a:ln>
                <a:noFill/>
              </a:ln>
            </c:spPr>
          </c:dPt>
          <c:dPt>
            <c:idx val="3"/>
            <c:explosion val="25"/>
            <c:spPr>
              <a:gradFill>
                <a:gsLst>
                  <a:gs pos="0">
                    <a:srgbClr val="666699"/>
                  </a:gs>
                  <a:gs pos="50000">
                    <a:srgbClr val="666699"/>
                  </a:gs>
                  <a:gs pos="100000">
                    <a:srgbClr val="666699"/>
                  </a:gs>
                </a:gsLst>
                <a:lin ang="16200000"/>
              </a:gradFill>
              <a:ln>
                <a:noFill/>
              </a:ln>
            </c:spPr>
          </c:dPt>
          <c:dPt>
            <c:idx val="4"/>
            <c:explosion val="25"/>
            <c:spPr>
              <a:gradFill>
                <a:gsLst>
                  <a:gs pos="0">
                    <a:srgbClr val="008080"/>
                  </a:gs>
                  <a:gs pos="100000">
                    <a:srgbClr val="33cccc"/>
                  </a:gs>
                </a:gsLst>
                <a:lin ang="16200000"/>
              </a:gradFill>
              <a:ln>
                <a:noFill/>
              </a:ln>
            </c:spPr>
          </c:dPt>
          <c:dLbls>
            <c:numFmt formatCode="General" sourceLinked="1"/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2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3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4"/>
              <c:dLblPos val="bestFit"/>
              <c:showLegendKey val="0"/>
              <c:showVal val="0"/>
              <c:showCatName val="0"/>
              <c:showSerName val="0"/>
              <c:showPercent val="1"/>
            </c:dLbl>
            <c:dLblPos val="bestFit"/>
            <c:showLegendKey val="0"/>
            <c:showVal val="0"/>
            <c:showCatName val="0"/>
            <c:showSerName val="0"/>
            <c:showPercent val="1"/>
            <c:showLeaderLines val="0"/>
          </c:dLbls>
          <c:cat>
            <c:strRef>
              <c:f>categories</c:f>
              <c:strCache>
                <c:ptCount val="5"/>
                <c:pt idx="0">
                  <c:v>Cotisations</c:v>
                </c:pt>
                <c:pt idx="1">
                  <c:v>Voyages</c:v>
                </c:pt>
                <c:pt idx="2">
                  <c:v>Produits financiers</c:v>
                </c:pt>
                <c:pt idx="3">
                  <c:v>Dons</c:v>
                </c:pt>
                <c:pt idx="4">
                  <c:v>Divers : ventes sacs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139508</c:v>
                </c:pt>
                <c:pt idx="1">
                  <c:v>18053</c:v>
                </c:pt>
                <c:pt idx="2">
                  <c:v>17312</c:v>
                </c:pt>
                <c:pt idx="3">
                  <c:v>4477</c:v>
                </c:pt>
                <c:pt idx="4">
                  <c:v>719</c:v>
                </c:pt>
              </c:numCache>
            </c:numRef>
          </c:val>
        </c:ser>
        <c:firstSliceAng val="0"/>
      </c:pieChart>
      <c:spPr>
        <a:noFill/>
        <a:ln w="12600">
          <a:noFill/>
        </a:ln>
      </c:spPr>
    </c:plotArea>
    <c:legend>
      <c:layout>
        <c:manualLayout>
          <c:xMode val="edge"/>
          <c:yMode val="edge"/>
          <c:x val="0.640321763030991"/>
          <c:y val="0.0665878092620004"/>
          <c:w val="0.153205982526285"/>
          <c:h val="0.814257036958718"/>
        </c:manualLayout>
      </c:layout>
      <c:spPr>
        <a:noFill/>
        <a:ln>
          <a:noFill/>
        </a:ln>
      </c:spPr>
      <c:txPr>
        <a:bodyPr/>
        <a:lstStyle/>
        <a:p>
          <a:pPr>
            <a:defRPr b="0" sz="2400" spc="-1" strike="noStrike">
              <a:solidFill>
                <a:srgbClr val="000000"/>
              </a:solidFill>
              <a:latin typeface="Calibri"/>
              <a:ea typeface="DejaVu Sans"/>
            </a:defRPr>
          </a:pPr>
        </a:p>
      </c:txPr>
    </c:legend>
    <c:plotVisOnly val="1"/>
    <c:dispBlanksAs val="zero"/>
  </c:chart>
  <c:spPr>
    <a:solidFill>
      <a:srgbClr val="ffffff"/>
    </a:solidFill>
    <a:ln>
      <a:solidFill>
        <a:srgbClr val="808080"/>
      </a:solidFill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déplacer la diapo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5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D96EA00-D822-4D8F-945D-CFF2903F5A3C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sldImg"/>
          </p:nvPr>
        </p:nvSpPr>
        <p:spPr>
          <a:xfrm>
            <a:off x="690480" y="1143000"/>
            <a:ext cx="5463360" cy="3072600"/>
          </a:xfrm>
          <a:prstGeom prst="rect">
            <a:avLst/>
          </a:prstGeom>
        </p:spPr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3080" cy="3587040"/>
          </a:xfrm>
          <a:prstGeom prst="rect">
            <a:avLst/>
          </a:prstGeom>
        </p:spPr>
        <p:txBody>
          <a:bodyPr lIns="0" rIns="0" tIns="0" bIns="0"/>
          <a:p>
            <a:endParaRPr b="0" lang="fr-FR" sz="2000" spc="-1" strike="noStrike">
              <a:latin typeface="Arial"/>
            </a:endParaRPr>
          </a:p>
        </p:txBody>
      </p:sp>
      <p:sp>
        <p:nvSpPr>
          <p:cNvPr id="391" name="CustomShape 3"/>
          <p:cNvSpPr/>
          <p:nvPr/>
        </p:nvSpPr>
        <p:spPr>
          <a:xfrm>
            <a:off x="3884760" y="8685360"/>
            <a:ext cx="2958480" cy="44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 75" descr=""/>
          <p:cNvPicPr/>
          <p:nvPr/>
        </p:nvPicPr>
        <p:blipFill>
          <a:blip r:embed="rId2"/>
          <a:stretch/>
        </p:blipFill>
        <p:spPr>
          <a:xfrm>
            <a:off x="423360" y="266760"/>
            <a:ext cx="1554120" cy="1139040"/>
          </a:xfrm>
          <a:prstGeom prst="rect">
            <a:avLst/>
          </a:prstGeom>
          <a:ln>
            <a:noFill/>
          </a:ln>
        </p:spPr>
      </p:pic>
      <p:pic>
        <p:nvPicPr>
          <p:cNvPr id="229" name="Image 76" descr=""/>
          <p:cNvPicPr/>
          <p:nvPr/>
        </p:nvPicPr>
        <p:blipFill>
          <a:blip r:embed="rId3"/>
          <a:stretch/>
        </p:blipFill>
        <p:spPr>
          <a:xfrm>
            <a:off x="423360" y="266760"/>
            <a:ext cx="1554120" cy="1139040"/>
          </a:xfrm>
          <a:prstGeom prst="rect">
            <a:avLst/>
          </a:prstGeom>
          <a:ln>
            <a:noFill/>
          </a:ln>
        </p:spPr>
      </p:pic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 115" descr=""/>
          <p:cNvPicPr/>
          <p:nvPr/>
        </p:nvPicPr>
        <p:blipFill>
          <a:blip r:embed="rId2"/>
          <a:stretch/>
        </p:blipFill>
        <p:spPr>
          <a:xfrm>
            <a:off x="423360" y="266760"/>
            <a:ext cx="1554480" cy="1139400"/>
          </a:xfrm>
          <a:prstGeom prst="rect">
            <a:avLst/>
          </a:prstGeom>
          <a:ln>
            <a:noFill/>
          </a:ln>
        </p:spPr>
      </p:pic>
      <p:pic>
        <p:nvPicPr>
          <p:cNvPr id="269" name="Image 116" descr=""/>
          <p:cNvPicPr/>
          <p:nvPr/>
        </p:nvPicPr>
        <p:blipFill>
          <a:blip r:embed="rId3"/>
          <a:stretch/>
        </p:blipFill>
        <p:spPr>
          <a:xfrm>
            <a:off x="423360" y="266760"/>
            <a:ext cx="1554480" cy="1139400"/>
          </a:xfrm>
          <a:prstGeom prst="rect">
            <a:avLst/>
          </a:prstGeom>
          <a:ln>
            <a:noFill/>
          </a:ln>
        </p:spPr>
      </p:pic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mage 155" descr=""/>
          <p:cNvPicPr/>
          <p:nvPr/>
        </p:nvPicPr>
        <p:blipFill>
          <a:blip r:embed="rId2"/>
          <a:stretch/>
        </p:blipFill>
        <p:spPr>
          <a:xfrm>
            <a:off x="423360" y="266760"/>
            <a:ext cx="1554840" cy="1139760"/>
          </a:xfrm>
          <a:prstGeom prst="rect">
            <a:avLst/>
          </a:prstGeom>
          <a:ln>
            <a:noFill/>
          </a:ln>
        </p:spPr>
      </p:pic>
      <p:pic>
        <p:nvPicPr>
          <p:cNvPr id="309" name="Image 156" descr=""/>
          <p:cNvPicPr/>
          <p:nvPr/>
        </p:nvPicPr>
        <p:blipFill>
          <a:blip r:embed="rId3"/>
          <a:stretch/>
        </p:blipFill>
        <p:spPr>
          <a:xfrm>
            <a:off x="423360" y="266760"/>
            <a:ext cx="1554840" cy="1139760"/>
          </a:xfrm>
          <a:prstGeom prst="rect">
            <a:avLst/>
          </a:prstGeom>
          <a:ln>
            <a:noFill/>
          </a:ln>
        </p:spPr>
      </p:pic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Image 201" descr=""/>
          <p:cNvPicPr/>
          <p:nvPr/>
        </p:nvPicPr>
        <p:blipFill>
          <a:blip r:embed="rId1"/>
          <a:stretch/>
        </p:blipFill>
        <p:spPr>
          <a:xfrm>
            <a:off x="0" y="0"/>
            <a:ext cx="12182760" cy="6845040"/>
          </a:xfrm>
          <a:prstGeom prst="rect">
            <a:avLst/>
          </a:prstGeom>
          <a:ln>
            <a:noFill/>
          </a:ln>
        </p:spPr>
      </p:pic>
      <p:sp>
        <p:nvSpPr>
          <p:cNvPr id="355" name="CustomShape 1"/>
          <p:cNvSpPr/>
          <p:nvPr/>
        </p:nvSpPr>
        <p:spPr>
          <a:xfrm>
            <a:off x="142560" y="432000"/>
            <a:ext cx="11901960" cy="92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 Black"/>
                <a:ea typeface="DejaVu Sans"/>
              </a:rPr>
              <a:t>Société des Amis du Muséum national d’histoire naturelle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 Black"/>
                <a:ea typeface="DejaVu Sans"/>
              </a:rPr>
              <a:t>                        </a:t>
            </a:r>
            <a:r>
              <a:rPr b="1" lang="fr-FR" sz="2800" spc="-1" strike="noStrike">
                <a:solidFill>
                  <a:srgbClr val="ffffff"/>
                </a:solidFill>
                <a:latin typeface="Arial Black"/>
                <a:ea typeface="DejaVu Sans"/>
              </a:rPr>
              <a:t>et du Jardin des plantes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72000" y="2232000"/>
            <a:ext cx="12110760" cy="156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ffffff"/>
                </a:solidFill>
                <a:latin typeface="Arial Black"/>
                <a:ea typeface="DejaVu Sans"/>
              </a:rPr>
              <a:t>  </a:t>
            </a:r>
            <a:r>
              <a:rPr b="1" lang="fr-FR" sz="4400" spc="-1" strike="noStrike">
                <a:solidFill>
                  <a:srgbClr val="ffffff"/>
                </a:solidFill>
                <a:latin typeface="Arial Black"/>
                <a:ea typeface="DejaVu Sans"/>
              </a:rPr>
              <a:t>ASSEMBLEE GENERALE ORDINAIRE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3037680" y="3240000"/>
            <a:ext cx="5665320" cy="33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 Black"/>
                <a:ea typeface="DejaVu Sans"/>
              </a:rPr>
              <a:t>      </a:t>
            </a:r>
            <a:r>
              <a:rPr b="1" lang="fr-FR" sz="2800" spc="-1" strike="noStrike">
                <a:solidFill>
                  <a:srgbClr val="ffffff"/>
                </a:solidFill>
                <a:latin typeface="Arial Black"/>
                <a:ea typeface="DejaVu Sans"/>
              </a:rPr>
              <a:t>Samedi 13 avril 2019</a:t>
            </a:r>
            <a:endParaRPr b="0" lang="fr-FR" sz="2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Table 1"/>
          <p:cNvGraphicFramePr/>
          <p:nvPr/>
        </p:nvGraphicFramePr>
        <p:xfrm>
          <a:off x="671760" y="326880"/>
          <a:ext cx="10677240" cy="6220440"/>
        </p:xfrm>
        <a:graphic>
          <a:graphicData uri="http://schemas.openxmlformats.org/drawingml/2006/table">
            <a:tbl>
              <a:tblPr/>
              <a:tblGrid>
                <a:gridCol w="4149000"/>
                <a:gridCol w="2082600"/>
                <a:gridCol w="2205720"/>
                <a:gridCol w="2240280"/>
              </a:tblGrid>
              <a:tr h="60372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Fête de la nature &amp; fête de la science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2 036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1 668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1 700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477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frs AG, frs C.A.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413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587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600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8596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Voyages, excursions,organisation sorties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32 694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14 745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15 000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372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Commission bancaire s/C.B.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818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997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1 000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0372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Salaires, indemnités, charges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85 568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69 224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70 000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372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Amortissement  mat. informatique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322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422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528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 </a:t>
                      </a:r>
                      <a:r>
                        <a:rPr b="0" lang="fr-FR" sz="1800" spc="-1" strike="noStrike">
                          <a:latin typeface="Arial"/>
                        </a:rPr>
                        <a:t>cotisations FFSN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42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42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42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372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Moins values et provision S/VMP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2 062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50 431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0372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Aides au Muséum &amp; prix R. Heim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69 158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69 795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60 000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77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Impôts sur les sociétés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2 505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2 553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2 500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Résultat d'exploitation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143 002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-65 401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-20700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77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TOTAL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380 159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190 233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176 630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7" name="Table 1"/>
          <p:cNvGraphicFramePr/>
          <p:nvPr/>
        </p:nvGraphicFramePr>
        <p:xfrm>
          <a:off x="293760" y="1151280"/>
          <a:ext cx="11066760" cy="4683600"/>
        </p:xfrm>
        <a:graphic>
          <a:graphicData uri="http://schemas.openxmlformats.org/drawingml/2006/table">
            <a:tbl>
              <a:tblPr/>
              <a:tblGrid>
                <a:gridCol w="4300200"/>
                <a:gridCol w="2158200"/>
                <a:gridCol w="2286000"/>
                <a:gridCol w="2322720"/>
              </a:tblGrid>
              <a:tr h="7239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         </a:t>
                      </a: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PRODUITS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b3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2017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b3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2018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b3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        </a:t>
                      </a: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prév.  2019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b3"/>
                    </a:solidFill>
                  </a:tcPr>
                </a:tc>
              </a:tr>
              <a:tr h="4179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Cotisations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128 209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139 508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140 000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179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Dons 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2 678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4 477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4 000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239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Ventes sacs avec logo SAMNHN &amp; étuis carte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277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719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630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179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Voyages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37 270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18 053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15 000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239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produits nets de cession VMP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168 821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10 164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179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Produits financiers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17 501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17 312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17 000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179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Reprise dépréciation titres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25 404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222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TOTAL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45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380 159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190 233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176 630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" name="Graphique 259"/>
          <p:cNvGraphicFramePr/>
          <p:nvPr/>
        </p:nvGraphicFramePr>
        <p:xfrm rot="1200">
          <a:off x="126720" y="20520"/>
          <a:ext cx="12063960" cy="671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" name="Table 1"/>
          <p:cNvGraphicFramePr/>
          <p:nvPr/>
        </p:nvGraphicFramePr>
        <p:xfrm>
          <a:off x="502560" y="409680"/>
          <a:ext cx="10695600" cy="5903640"/>
        </p:xfrm>
        <a:graphic>
          <a:graphicData uri="http://schemas.openxmlformats.org/drawingml/2006/table">
            <a:tbl>
              <a:tblPr/>
              <a:tblGrid>
                <a:gridCol w="8636040"/>
                <a:gridCol w="2059920"/>
              </a:tblGrid>
              <a:tr h="737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latin typeface="Arial"/>
                        </a:rPr>
                        <a:t>                                          </a:t>
                      </a:r>
                      <a:r>
                        <a:rPr b="1" lang="fr-FR" sz="2400" spc="-1" strike="noStrike">
                          <a:latin typeface="Arial"/>
                        </a:rPr>
                        <a:t>Dépenses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737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Bulletin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28 670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37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Salaires et charges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69 224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37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Subventions accordées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69 795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37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Voyages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14 745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37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Divers : Frais de bureau, honoraires, assurances, agios, impôts 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22 770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37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Total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205 204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74052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*Non compris la provisionet la MV  sur  titres (50 431)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" name="Table 1"/>
          <p:cNvGraphicFramePr/>
          <p:nvPr/>
        </p:nvGraphicFramePr>
        <p:xfrm>
          <a:off x="808560" y="203400"/>
          <a:ext cx="10819800" cy="6348240"/>
        </p:xfrm>
        <a:graphic>
          <a:graphicData uri="http://schemas.openxmlformats.org/drawingml/2006/table">
            <a:tbl>
              <a:tblPr/>
              <a:tblGrid>
                <a:gridCol w="8181360"/>
                <a:gridCol w="1336680"/>
                <a:gridCol w="380520"/>
                <a:gridCol w="921600"/>
              </a:tblGrid>
              <a:tr h="6706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latin typeface="Arial"/>
                        </a:rPr>
                        <a:t>                                      </a:t>
                      </a:r>
                      <a:r>
                        <a:rPr b="1" lang="fr-FR" sz="2400" spc="-1" strike="noStrike">
                          <a:latin typeface="Arial"/>
                        </a:rPr>
                        <a:t>Dépenses  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marL="272880" indent="-272160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   </a:t>
                      </a:r>
                      <a:r>
                        <a:rPr b="1" lang="fr-FR" sz="1800" spc="-1" strike="noStrike">
                          <a:latin typeface="Arial"/>
                        </a:rPr>
                        <a:t>%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6706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Bulletin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28 670 </a:t>
                      </a:r>
                      <a:r>
                        <a:rPr b="1" lang="fr-FR" sz="1800" spc="-1" strike="noStrike">
                          <a:latin typeface="Arial"/>
                        </a:rPr>
                        <a:t>€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14 %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706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Salaires et charges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69 224 </a:t>
                      </a:r>
                      <a:r>
                        <a:rPr b="1" lang="fr-FR" sz="1800" spc="-1" strike="noStrike">
                          <a:latin typeface="Arial"/>
                        </a:rPr>
                        <a:t>€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34 %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706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Aides au muséum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69 795 </a:t>
                      </a:r>
                      <a:r>
                        <a:rPr b="1" lang="fr-FR" sz="1800" spc="-1" strike="noStrike">
                          <a:latin typeface="Arial"/>
                        </a:rPr>
                        <a:t>€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34 %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706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Voyages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14 745 </a:t>
                      </a:r>
                      <a:r>
                        <a:rPr b="1" lang="fr-FR" sz="1800" spc="-1" strike="noStrike">
                          <a:latin typeface="Arial"/>
                        </a:rPr>
                        <a:t>€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7 %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1613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Divers (Frais de bureau, honoraires, assurances, agios, impôts)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22 770 </a:t>
                      </a:r>
                      <a:r>
                        <a:rPr b="1" lang="fr-FR" sz="1800" spc="-1" strike="noStrike">
                          <a:latin typeface="Arial"/>
                        </a:rPr>
                        <a:t>€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11 %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1613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Total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205 204 €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100 %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6724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*Non compris la moins value sur  titres (50 431)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" name="Graphique 262"/>
          <p:cNvGraphicFramePr/>
          <p:nvPr/>
        </p:nvGraphicFramePr>
        <p:xfrm>
          <a:off x="40320" y="2520"/>
          <a:ext cx="12151080" cy="680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2" name="Table 1"/>
          <p:cNvGraphicFramePr/>
          <p:nvPr/>
        </p:nvGraphicFramePr>
        <p:xfrm>
          <a:off x="367200" y="433440"/>
          <a:ext cx="11471760" cy="6047640"/>
        </p:xfrm>
        <a:graphic>
          <a:graphicData uri="http://schemas.openxmlformats.org/drawingml/2006/table">
            <a:tbl>
              <a:tblPr/>
              <a:tblGrid>
                <a:gridCol w="9244080"/>
                <a:gridCol w="2228040"/>
              </a:tblGrid>
              <a:tr h="755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latin typeface="Arial"/>
                        </a:rPr>
                        <a:t>                                               </a:t>
                      </a:r>
                      <a:r>
                        <a:rPr b="1" lang="fr-FR" sz="2400" spc="-1" strike="noStrike">
                          <a:latin typeface="Arial"/>
                        </a:rPr>
                        <a:t>Recettes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755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Cotisations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139 508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55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Voyages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18 053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55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Produits financiers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17 312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55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Dons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4 477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55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Divers : ventes sacs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719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55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Total*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180 069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75852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*Non compris  plus-values sur cession de titres (10 164 €)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3" name="Table 1"/>
          <p:cNvGraphicFramePr/>
          <p:nvPr/>
        </p:nvGraphicFramePr>
        <p:xfrm>
          <a:off x="545760" y="576000"/>
          <a:ext cx="11315160" cy="5626440"/>
        </p:xfrm>
        <a:graphic>
          <a:graphicData uri="http://schemas.openxmlformats.org/drawingml/2006/table">
            <a:tbl>
              <a:tblPr/>
              <a:tblGrid>
                <a:gridCol w="7911720"/>
                <a:gridCol w="1292400"/>
                <a:gridCol w="368280"/>
                <a:gridCol w="1743120"/>
              </a:tblGrid>
              <a:tr h="5943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latin typeface="Arial"/>
                        </a:rPr>
                        <a:t>                                 </a:t>
                      </a:r>
                      <a:r>
                        <a:rPr b="1" lang="fr-FR" sz="2400" spc="-1" strike="noStrike">
                          <a:latin typeface="Arial"/>
                        </a:rPr>
                        <a:t>Recettes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latin typeface="Arial"/>
                        </a:rPr>
                        <a:t>€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latin typeface="Arial"/>
                        </a:rPr>
                        <a:t>           </a:t>
                      </a:r>
                      <a:r>
                        <a:rPr b="1" lang="fr-FR" sz="2400" spc="-1" strike="noStrike">
                          <a:latin typeface="Arial"/>
                        </a:rPr>
                        <a:t>%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5943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Cotisations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139 508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77 %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943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ventes sacs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719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0 %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943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Voyages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18 053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10 %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943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Produits financiers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17 312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10 %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943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Dons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4 477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2 %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0292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Total*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180 069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100 %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103140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*Non compris  plus-values &amp; reprise dépréciation titres (10 164 €) 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838080" y="365040"/>
            <a:ext cx="10505880" cy="5317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 Black"/>
                <a:ea typeface="DejaVu Sans"/>
              </a:rPr>
              <a:t>Rappel des tarifs d’adhésion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838080" y="1336320"/>
            <a:ext cx="10505880" cy="48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1800" spc="-1" strike="noStrike">
              <a:latin typeface="Arial"/>
            </a:endParaRPr>
          </a:p>
          <a:p>
            <a:pPr marL="228600" indent="-218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Enfant(3 -12 ans)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</a:t>
            </a:r>
            <a:r>
              <a:rPr b="1" lang="fr-FR" sz="2400" spc="-1" strike="noStrike">
                <a:solidFill>
                  <a:srgbClr val="0070c0"/>
                </a:solidFill>
                <a:latin typeface="Arial"/>
                <a:ea typeface="DejaVu Sans"/>
              </a:rPr>
              <a:t>20€</a:t>
            </a:r>
            <a:endParaRPr b="0" lang="fr-FR" sz="2400" spc="-1" strike="noStrike">
              <a:latin typeface="Arial"/>
            </a:endParaRPr>
          </a:p>
          <a:p>
            <a:pPr marL="228600" indent="-218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Jeune et étudiant (12-25 ans)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fr-FR" sz="2400" spc="-1" strike="noStrike">
                <a:solidFill>
                  <a:srgbClr val="00b050"/>
                </a:solidFill>
                <a:latin typeface="Arial"/>
                <a:ea typeface="DejaVu Sans"/>
              </a:rPr>
              <a:t>26€</a:t>
            </a:r>
            <a:endParaRPr b="0" lang="fr-FR" sz="2400" spc="-1" strike="noStrike">
              <a:latin typeface="Arial"/>
            </a:endParaRPr>
          </a:p>
          <a:p>
            <a:pPr marL="228600" indent="-218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Individuelle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</a:t>
            </a:r>
            <a:r>
              <a:rPr b="1" lang="fr-FR" sz="2400" spc="-1" strike="noStrike">
                <a:solidFill>
                  <a:srgbClr val="806000"/>
                </a:solidFill>
                <a:latin typeface="Arial"/>
                <a:ea typeface="DejaVu Sans"/>
              </a:rPr>
              <a:t>45€</a:t>
            </a:r>
            <a:endParaRPr b="0" lang="fr-FR" sz="2400" spc="-1" strike="noStrike">
              <a:latin typeface="Arial"/>
            </a:endParaRPr>
          </a:p>
          <a:p>
            <a:pPr marL="228600" indent="-218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Couple / Duo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74€</a:t>
            </a:r>
            <a:endParaRPr b="0" lang="fr-FR" sz="2400" spc="-1" strike="noStrike">
              <a:latin typeface="Arial"/>
            </a:endParaRPr>
          </a:p>
          <a:p>
            <a:pPr marL="228600" indent="-218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Donateur, à partir de …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fr-FR" sz="2400" spc="-1" strike="noStrike">
                <a:solidFill>
                  <a:srgbClr val="0000ff"/>
                </a:solidFill>
                <a:latin typeface="Arial"/>
                <a:ea typeface="DejaVu Sans"/>
              </a:rPr>
              <a:t>80€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Pour mémoire : tarifs des entrées Muséum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Ménagerie :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13/10€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- GGE :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10/7€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- Exposition GGE, billet couplé :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12/9€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- Galerie des enfants + GGE billet couplé: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12/9€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- Galerie des enfants + GGE + Exposition, offre triple :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14/11€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- Itinéraire Grandes serres + Galerie de botanique :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7/5€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- Galerie de paléontologie :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9/6€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- Galerie de paléontologie  + Exposition T Rex :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14/9€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- Galerie de minéralogie et de géologie </a:t>
            </a:r>
            <a:r>
              <a:rPr b="0" i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Trésors de la terr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e :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7/5€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- pass annuel de la ménagerie :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35/25€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- Cabinet de réalité virtuelle :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5€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+ entrée GGE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6" name="Table 1"/>
          <p:cNvGraphicFramePr/>
          <p:nvPr/>
        </p:nvGraphicFramePr>
        <p:xfrm>
          <a:off x="2664000" y="72000"/>
          <a:ext cx="6539760" cy="6550920"/>
        </p:xfrm>
        <a:graphic>
          <a:graphicData uri="http://schemas.openxmlformats.org/drawingml/2006/table">
            <a:tbl>
              <a:tblPr/>
              <a:tblGrid>
                <a:gridCol w="5038560"/>
                <a:gridCol w="1501560"/>
              </a:tblGrid>
              <a:tr h="397440"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200" spc="-1" strike="noStrike">
                          <a:latin typeface="DejaVu Serif"/>
                        </a:rPr>
                        <a:t>BUDGET PREVISIONNEL 2019</a:t>
                      </a:r>
                      <a:endParaRPr b="0" lang="fr-FR" sz="2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200" spc="-1" strike="noStrike">
                          <a:latin typeface="Arial"/>
                        </a:rPr>
                        <a:t>€</a:t>
                      </a:r>
                      <a:endParaRPr b="0" lang="fr-FR" sz="2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419040"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DejaVu Serif"/>
                        </a:rPr>
                        <a:t>CHARGES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1b75b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1b75bc"/>
                    </a:solidFill>
                  </a:tcPr>
                </a:tc>
              </a:tr>
              <a:tr h="3524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Location de salles de conférence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  </a:t>
                      </a:r>
                      <a:r>
                        <a:rPr b="1" lang="fr-FR" sz="1800" spc="-1" strike="noStrike">
                          <a:latin typeface="DejaVu Serif"/>
                        </a:rPr>
                        <a:t>4 400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3524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Publications 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29 000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3524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Voyages , excursions, sorties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15 000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3524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Salaires, indemnités , charges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78 760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3524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Aides au Muséum et prix Roger Heim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60 000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3524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Autres et divers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10 170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3524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Résultat d'exploitation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- 20 700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366120"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Total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176 630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419040"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DejaVu Serif"/>
                        </a:rPr>
                        <a:t>PRODUITS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1b75b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1b75bc"/>
                    </a:solidFill>
                  </a:tcPr>
                </a:tc>
              </a:tr>
              <a:tr h="3524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Cotisations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140 000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3524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Voyages, excursions, sorties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  </a:t>
                      </a:r>
                      <a:r>
                        <a:rPr b="1" lang="fr-FR" sz="1800" spc="-1" strike="noStrike">
                          <a:latin typeface="DejaVu Serif"/>
                        </a:rPr>
                        <a:t>15 000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3524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Dons et souscriptions 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     </a:t>
                      </a:r>
                      <a:r>
                        <a:rPr b="1" lang="fr-FR" sz="1800" spc="-1" strike="noStrike">
                          <a:latin typeface="DejaVu Serif"/>
                        </a:rPr>
                        <a:t>4 000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3524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Produits financiers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   </a:t>
                      </a:r>
                      <a:r>
                        <a:rPr b="1" lang="fr-FR" sz="1800" spc="-1" strike="noStrike">
                          <a:latin typeface="DejaVu Serif"/>
                        </a:rPr>
                        <a:t>17 000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3524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Reprise dépréciation titres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           </a:t>
                      </a:r>
                      <a:r>
                        <a:rPr b="1" lang="fr-FR" sz="1800" spc="-1" strike="noStrike">
                          <a:latin typeface="DejaVu Serif"/>
                        </a:rPr>
                        <a:t>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3524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Divers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        </a:t>
                      </a:r>
                      <a:r>
                        <a:rPr b="1" lang="fr-FR" sz="1800" spc="-1" strike="noStrike">
                          <a:latin typeface="DejaVu Serif"/>
                        </a:rPr>
                        <a:t>630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367920"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Total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DejaVu Serif"/>
                        </a:rPr>
                        <a:t>176 630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</a:tbl>
          </a:graphicData>
        </a:graphic>
      </p:graphicFrame>
    </p:spTree>
  </p:cSld>
  <p:transition spd="med">
    <p:wipe dir="l"/>
  </p:transition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Image 8" descr=""/>
          <p:cNvPicPr/>
          <p:nvPr/>
        </p:nvPicPr>
        <p:blipFill>
          <a:blip r:embed="rId1"/>
          <a:stretch/>
        </p:blipFill>
        <p:spPr>
          <a:xfrm>
            <a:off x="16920" y="927720"/>
            <a:ext cx="12157560" cy="6036120"/>
          </a:xfrm>
          <a:prstGeom prst="rect">
            <a:avLst/>
          </a:prstGeom>
          <a:ln>
            <a:noFill/>
          </a:ln>
        </p:spPr>
      </p:pic>
      <p:sp>
        <p:nvSpPr>
          <p:cNvPr id="359" name="CustomShape 1"/>
          <p:cNvSpPr/>
          <p:nvPr/>
        </p:nvSpPr>
        <p:spPr>
          <a:xfrm>
            <a:off x="0" y="19440"/>
            <a:ext cx="12191400" cy="11872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535353"/>
                </a:solidFill>
                <a:latin typeface="Arial"/>
                <a:ea typeface="DejaVu Sans"/>
              </a:rPr>
              <a:t>La situation de la Ménagerie, à la laquelle nous sommes tous très attachés, demande des interventions nombreuses et urgentes, faute de quoi il faudrait fermer cette partie du Jardin, comme cela a été le cas pour le Zoo de Vincennes ou encore la Galerie de Zoologie fermée pendant 30 ans pour rouvrir sous la forme de Galerie de l’évolution.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67680" y="5934600"/>
            <a:ext cx="1207260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00"/>
                </a:solidFill>
                <a:latin typeface="Arial"/>
                <a:ea typeface="DejaVu Sans"/>
              </a:rPr>
              <a:t>Les Fabriques de la Ménagerie du Jardin des Plantes ont été construites pour beaucoup à l’époque de Napoléon 1</a:t>
            </a:r>
            <a:r>
              <a:rPr b="1" lang="fr-FR" sz="1800" spc="-1" strike="noStrike" baseline="30000">
                <a:solidFill>
                  <a:srgbClr val="ffff00"/>
                </a:solidFill>
                <a:latin typeface="Arial"/>
                <a:ea typeface="DejaVu Sans"/>
              </a:rPr>
              <a:t>er</a:t>
            </a:r>
            <a:r>
              <a:rPr b="1" lang="fr-FR" sz="1800" spc="-1" strike="noStrike">
                <a:solidFill>
                  <a:srgbClr val="ffff00"/>
                </a:solidFill>
                <a:latin typeface="Arial"/>
                <a:ea typeface="DejaVu Sans"/>
              </a:rPr>
              <a:t> et de Louis Philippe et pour certaines à la fin du XIXème siècle.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00"/>
                </a:solidFill>
                <a:latin typeface="Arial"/>
                <a:ea typeface="DejaVu Sans"/>
              </a:rPr>
              <a:t>La plupart sont dans un état inquiétant et leur rénovation est impérieuse.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361" name="Image 11" descr=""/>
          <p:cNvPicPr/>
          <p:nvPr/>
        </p:nvPicPr>
        <p:blipFill>
          <a:blip r:embed="rId2"/>
          <a:stretch/>
        </p:blipFill>
        <p:spPr>
          <a:xfrm>
            <a:off x="50760" y="4838760"/>
            <a:ext cx="3528360" cy="1015200"/>
          </a:xfrm>
          <a:prstGeom prst="rect">
            <a:avLst/>
          </a:prstGeom>
          <a:ln>
            <a:noFill/>
          </a:ln>
        </p:spPr>
      </p:pic>
      <p:sp>
        <p:nvSpPr>
          <p:cNvPr id="362" name="CustomShape 3"/>
          <p:cNvSpPr/>
          <p:nvPr/>
        </p:nvSpPr>
        <p:spPr>
          <a:xfrm>
            <a:off x="1524600" y="3622680"/>
            <a:ext cx="925920" cy="455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0000"/>
                </a:solidFill>
                <a:latin typeface="Arial"/>
                <a:ea typeface="DejaVu Sans"/>
              </a:rPr>
              <a:t>Daim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363" name="CustomShape 4"/>
          <p:cNvSpPr/>
          <p:nvPr/>
        </p:nvSpPr>
        <p:spPr>
          <a:xfrm>
            <a:off x="7635240" y="3067920"/>
            <a:ext cx="3263760" cy="455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0000"/>
                </a:solidFill>
                <a:latin typeface="Arial"/>
                <a:ea typeface="DejaVu Sans"/>
              </a:rPr>
              <a:t>Cheval de Przewalski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364" name="CustomShape 5"/>
          <p:cNvSpPr/>
          <p:nvPr/>
        </p:nvSpPr>
        <p:spPr>
          <a:xfrm>
            <a:off x="6489720" y="4791240"/>
            <a:ext cx="2465280" cy="455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0000"/>
                </a:solidFill>
                <a:latin typeface="Arial"/>
                <a:ea typeface="DejaVu Sans"/>
              </a:rPr>
              <a:t>Chauves-souris</a:t>
            </a:r>
            <a:endParaRPr b="0" lang="fr-FR" sz="2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 3" descr=""/>
          <p:cNvPicPr/>
          <p:nvPr/>
        </p:nvPicPr>
        <p:blipFill>
          <a:blip r:embed="rId1"/>
          <a:stretch/>
        </p:blipFill>
        <p:spPr>
          <a:xfrm>
            <a:off x="0" y="-1359720"/>
            <a:ext cx="12191400" cy="8217000"/>
          </a:xfrm>
          <a:prstGeom prst="rect">
            <a:avLst/>
          </a:prstGeom>
          <a:ln>
            <a:noFill/>
          </a:ln>
        </p:spPr>
      </p:pic>
      <p:sp>
        <p:nvSpPr>
          <p:cNvPr id="388" name="CustomShape 1"/>
          <p:cNvSpPr/>
          <p:nvPr/>
        </p:nvSpPr>
        <p:spPr>
          <a:xfrm>
            <a:off x="776520" y="14400"/>
            <a:ext cx="10521000" cy="62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0000ff"/>
                </a:solidFill>
                <a:latin typeface="Arial Black"/>
                <a:ea typeface="DejaVu Sans"/>
              </a:rPr>
              <a:t>9. Clôture de l’assemblée générale</a:t>
            </a:r>
            <a:endParaRPr b="0" lang="fr-FR" sz="400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5" name="Table 1"/>
          <p:cNvGraphicFramePr/>
          <p:nvPr/>
        </p:nvGraphicFramePr>
        <p:xfrm>
          <a:off x="0" y="0"/>
          <a:ext cx="12191400" cy="6857280"/>
        </p:xfrm>
        <a:graphic>
          <a:graphicData uri="http://schemas.openxmlformats.org/drawingml/2006/table">
            <a:tbl>
              <a:tblPr/>
              <a:tblGrid>
                <a:gridCol w="3294360"/>
                <a:gridCol w="1809360"/>
                <a:gridCol w="2210040"/>
                <a:gridCol w="2439360"/>
                <a:gridCol w="2438640"/>
              </a:tblGrid>
              <a:tr h="85716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2e75b6"/>
                          </a:solidFill>
                          <a:latin typeface="Arial"/>
                        </a:rPr>
                        <a:t>Adhésion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bcc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2e75b6"/>
                          </a:solidFill>
                          <a:latin typeface="Arial"/>
                          <a:ea typeface="Arial Unicode MS"/>
                        </a:rPr>
                        <a:t>2018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2e75b6"/>
                          </a:solidFill>
                          <a:latin typeface="Arial"/>
                        </a:rPr>
                        <a:t>2017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bcc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2e75b6"/>
                          </a:solidFill>
                          <a:latin typeface="Arial"/>
                        </a:rPr>
                        <a:t>2016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bcc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2e75b6"/>
                          </a:solidFill>
                          <a:latin typeface="Arial"/>
                        </a:rPr>
                        <a:t>2015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bcc"/>
                    </a:solidFill>
                  </a:tcPr>
                </a:tc>
              </a:tr>
              <a:tr h="85716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Individuel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1045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962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872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942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85716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Couple/Duo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1586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1448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1299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1327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85716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Etudiant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333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239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260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226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85716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Junior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1033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847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806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736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85716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Donateur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32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85716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Membre à vie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18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857520"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2e75b6"/>
                          </a:solidFill>
                          <a:latin typeface="Arial"/>
                        </a:rPr>
                        <a:t>Total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2e75b6"/>
                          </a:solidFill>
                          <a:latin typeface="Arial"/>
                          <a:ea typeface="Arial Unicode MS"/>
                        </a:rPr>
                        <a:t>4047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2e75b6"/>
                          </a:solidFill>
                          <a:latin typeface="Arial"/>
                        </a:rPr>
                        <a:t>3547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2e75b6"/>
                          </a:solidFill>
                          <a:latin typeface="Arial"/>
                        </a:rPr>
                        <a:t>3295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 lIns="34920" rIns="3492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2e75b6"/>
                          </a:solidFill>
                          <a:latin typeface="Arial"/>
                        </a:rPr>
                        <a:t>3297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" name="Table 1"/>
          <p:cNvGraphicFramePr/>
          <p:nvPr/>
        </p:nvGraphicFramePr>
        <p:xfrm>
          <a:off x="0" y="648000"/>
          <a:ext cx="12191760" cy="6276600"/>
        </p:xfrm>
        <a:graphic>
          <a:graphicData uri="http://schemas.openxmlformats.org/drawingml/2006/table">
            <a:tbl>
              <a:tblPr/>
              <a:tblGrid>
                <a:gridCol w="1348200"/>
                <a:gridCol w="9419040"/>
                <a:gridCol w="1424880"/>
              </a:tblGrid>
              <a:tr h="63000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08/01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Matériel archéozoologique pour mission en Thaïlande (Corentin Bochaton)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1 600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790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09/01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Etude des relations phylogénétiques des dicynodontes du Trias (Chloé Olivier)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   </a:t>
                      </a:r>
                      <a:r>
                        <a:rPr b="0" lang="fr-FR" sz="1800" spc="-1" strike="noStrike">
                          <a:latin typeface="Times New Roman"/>
                        </a:rPr>
                        <a:t>500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370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16/01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Organisation du</a:t>
                      </a:r>
                      <a:r>
                        <a:rPr b="0" lang="fr-FR" sz="1800" spc="-1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congrès international de Paléontologie (Sylvie Crasquin)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2 000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790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16/01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Organisation d’une conférence sur les interactions Homme-Coquillage (Ariadna Burgos)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1 270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790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07/02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Formation pour l’utilisation d’un logiciel de modélisation géochimique (Clément Jauvion)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1 150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790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01/03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Traitement des archives de la Société des Amis du Muséum (bibliothèque centrale du Muséum)</a:t>
                      </a:r>
                      <a:r>
                        <a:rPr b="0" lang="fr-FR" sz="1800" spc="-1" strike="noStrike">
                          <a:latin typeface="Times New Roman"/>
                        </a:rPr>
                        <a:t>	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7 900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370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08/03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Mission de suivi par satellite des baleines à bosse (Laurène Trudelle)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1 000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790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19/03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Deux missions de recherches sur les rongeurs du Miocène (</a:t>
                      </a: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Laura Bento da Costa)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1 000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370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19/03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Congrès des étudiants du Muséum organisé en mars 2018 (BDEM)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1 000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40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67" name="CustomShape 2"/>
          <p:cNvSpPr/>
          <p:nvPr/>
        </p:nvSpPr>
        <p:spPr>
          <a:xfrm rot="21595800">
            <a:off x="0" y="70560"/>
            <a:ext cx="11951640" cy="64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600" spc="-1" strike="noStrike">
                <a:solidFill>
                  <a:srgbClr val="0066b3"/>
                </a:solidFill>
                <a:latin typeface="Times New Roman"/>
                <a:ea typeface="DejaVu Sans"/>
              </a:rPr>
              <a:t>Aides accordées par la Société des Amis du Muséum en 2018</a:t>
            </a:r>
            <a:endParaRPr b="0" lang="fr-FR" sz="26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" name="Table 1"/>
          <p:cNvGraphicFramePr/>
          <p:nvPr/>
        </p:nvGraphicFramePr>
        <p:xfrm>
          <a:off x="0" y="609120"/>
          <a:ext cx="12191760" cy="6263640"/>
        </p:xfrm>
        <a:graphic>
          <a:graphicData uri="http://schemas.openxmlformats.org/drawingml/2006/table">
            <a:tbl>
              <a:tblPr/>
              <a:tblGrid>
                <a:gridCol w="1348560"/>
                <a:gridCol w="9419400"/>
                <a:gridCol w="1424160"/>
              </a:tblGrid>
              <a:tr h="7732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23/03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cd4d1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Organisation de la conférence européenne d’écologie tropicale (Pierre-Michel Forget)</a:t>
                      </a:r>
                      <a:r>
                        <a:rPr b="0" lang="fr-FR" sz="1800" spc="-1" strike="noStrike">
                          <a:latin typeface="Times New Roman"/>
                        </a:rPr>
                        <a:t>	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cd4d1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1 500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cd4d1"/>
                    </a:solidFill>
                  </a:tcPr>
                </a:tc>
              </a:tr>
              <a:tr h="5266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23/03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Mission de paléobotanique au Muséum de Stuttgart (Mélanie Tanrattana)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1 000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266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25/04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Organisation d’une journée d’étude au Muséum sur les sciences psychédéliques (Vincent Verroust)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2 000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266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25/04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Restauration de la fabrique des daims. Solde (ménagerie du Muséum)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14 839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815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14/05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Organisation du symposium international : Applied natural products (Soizic Prado)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 </a:t>
                      </a:r>
                      <a:r>
                        <a:rPr b="0" lang="fr-FR" sz="1800" spc="-1" strike="noStrike">
                          <a:latin typeface="Times New Roman"/>
                        </a:rPr>
                        <a:t>1 000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815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18/05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Conditionnement des herbiers historiques du </a:t>
                      </a: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MNHN, solde de la convention 2017 (MNHN</a:t>
                      </a:r>
                      <a:r>
                        <a:rPr b="1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 </a:t>
                      </a:r>
                      <a:r>
                        <a:rPr b="0" lang="fr-FR" sz="1800" spc="-1" strike="noStrike">
                          <a:latin typeface="Times New Roman"/>
                        </a:rPr>
                        <a:t>1 267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815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02/07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Acquisition de tatous modélisés numériquement au format »3 D » (Kevin Le Verger)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 </a:t>
                      </a:r>
                      <a:r>
                        <a:rPr b="0" lang="fr-FR" sz="1800" spc="-1" strike="noStrike">
                          <a:latin typeface="Times New Roman"/>
                        </a:rPr>
                        <a:t>1 115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815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16/07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Financement de la version en couleur de l’ouvrage « Microbiodiversité » (Laurent Palka)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 </a:t>
                      </a:r>
                      <a:r>
                        <a:rPr b="0" lang="fr-FR" sz="1800" spc="-1" strike="noStrike">
                          <a:latin typeface="Times New Roman"/>
                        </a:rPr>
                        <a:t>1 000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844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16/07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Achat d’un échantillon de béryl bleu pour les collections minéralogiques du MNHN (Cristiano Ferraris)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 </a:t>
                      </a:r>
                      <a:r>
                        <a:rPr b="0" lang="fr-FR" sz="1800" spc="-1" strike="noStrike">
                          <a:latin typeface="Times New Roman"/>
                        </a:rPr>
                        <a:t>4 255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369" name="CustomShape 2"/>
          <p:cNvSpPr/>
          <p:nvPr/>
        </p:nvSpPr>
        <p:spPr>
          <a:xfrm>
            <a:off x="1202760" y="72000"/>
            <a:ext cx="9806760" cy="51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0066b3"/>
                </a:solidFill>
                <a:latin typeface="Times New Roman"/>
                <a:ea typeface="DejaVu Sans"/>
              </a:rPr>
              <a:t>Aides accordées par la Société des Amis du Muséum en 2018</a:t>
            </a: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fr-FR" sz="2600" spc="-1" strike="noStrike">
                <a:solidFill>
                  <a:srgbClr val="0066b3"/>
                </a:solidFill>
                <a:latin typeface="Times New Roman"/>
                <a:ea typeface="DejaVu Sans"/>
              </a:rPr>
              <a:t>(suite) </a:t>
            </a:r>
            <a:endParaRPr b="0" lang="fr-FR" sz="26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" name="Table 1"/>
          <p:cNvGraphicFramePr/>
          <p:nvPr/>
        </p:nvGraphicFramePr>
        <p:xfrm>
          <a:off x="0" y="936000"/>
          <a:ext cx="12191760" cy="5183640"/>
        </p:xfrm>
        <a:graphic>
          <a:graphicData uri="http://schemas.openxmlformats.org/drawingml/2006/table">
            <a:tbl>
              <a:tblPr/>
              <a:tblGrid>
                <a:gridCol w="1348560"/>
                <a:gridCol w="9419400"/>
                <a:gridCol w="1424160"/>
              </a:tblGrid>
              <a:tr h="8157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17/07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Achat de matériel pour la nuit de la chauve-souris (MNHN)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    </a:t>
                      </a:r>
                      <a:r>
                        <a:rPr b="0" lang="fr-FR" sz="1800" spc="-1" strike="noStrike">
                          <a:latin typeface="Times New Roman"/>
                        </a:rPr>
                        <a:t>679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8157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30/07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Acquisition de deux collections d’ambre à inclusion (Romain Garrouste)</a:t>
                      </a:r>
                      <a:r>
                        <a:rPr b="0" lang="fr-FR" sz="1800" spc="-1" strike="noStrike">
                          <a:latin typeface="Times New Roman"/>
                        </a:rPr>
                        <a:t>	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 </a:t>
                      </a:r>
                      <a:r>
                        <a:rPr b="0" lang="fr-FR" sz="1800" spc="-1" strike="noStrike">
                          <a:latin typeface="Times New Roman"/>
                        </a:rPr>
                        <a:t>5 000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8157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16/10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Cours de dessin pour adolescents (MNHN)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 </a:t>
                      </a:r>
                      <a:r>
                        <a:rPr b="0" lang="fr-FR" sz="1800" spc="-1" strike="noStrike">
                          <a:latin typeface="Times New Roman"/>
                        </a:rPr>
                        <a:t>5 220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8157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11/12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Organisation d’un séminaire sur le Muséum, objet d’histoire (Arnaud Hurel)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    </a:t>
                      </a:r>
                      <a:r>
                        <a:rPr b="0" lang="fr-FR" sz="1800" spc="-1" strike="noStrike">
                          <a:latin typeface="Times New Roman"/>
                        </a:rPr>
                        <a:t>500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500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31/12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Restauration de la fabrique des chauves-souris, 1</a:t>
                      </a:r>
                      <a:r>
                        <a:rPr b="0" lang="fr-FR" sz="1800" spc="-1" strike="noStrike" baseline="16000">
                          <a:latin typeface="Times New Roman"/>
                        </a:rPr>
                        <a:t>er</a:t>
                      </a:r>
                      <a:r>
                        <a:rPr b="0" lang="fr-FR" sz="1800" spc="-1" strike="noStrike">
                          <a:latin typeface="Times New Roman"/>
                        </a:rPr>
                        <a:t> acompte (ménagerie du Muséum)</a:t>
                      </a:r>
                      <a:r>
                        <a:rPr b="0" lang="fr-FR" sz="1800" spc="-1" strike="noStrike">
                          <a:latin typeface="Times New Roman"/>
                        </a:rPr>
                        <a:t>	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10 000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8157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03/12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Prix Roger Heim (Corentin Bochaton)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Times New Roman"/>
                        </a:rPr>
                        <a:t>  </a:t>
                      </a:r>
                      <a:r>
                        <a:rPr b="0" lang="fr-FR" sz="1800" spc="-1" strike="noStrike">
                          <a:latin typeface="Times New Roman"/>
                        </a:rPr>
                        <a:t>3 000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551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066b3"/>
                          </a:solidFill>
                          <a:latin typeface="DejaVu Serif"/>
                        </a:rPr>
                        <a:t>Total des aides 2018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0066b3"/>
                          </a:solidFill>
                          <a:latin typeface="DejaVu Serif"/>
                        </a:rPr>
                        <a:t>69 795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</a:tbl>
          </a:graphicData>
        </a:graphic>
      </p:graphicFrame>
      <p:sp>
        <p:nvSpPr>
          <p:cNvPr id="371" name="CustomShape 2"/>
          <p:cNvSpPr/>
          <p:nvPr/>
        </p:nvSpPr>
        <p:spPr>
          <a:xfrm>
            <a:off x="1312200" y="108000"/>
            <a:ext cx="9466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0066b3"/>
                </a:solidFill>
                <a:latin typeface="Times New Roman"/>
                <a:ea typeface="DejaVu Sans"/>
              </a:rPr>
              <a:t>Aides accordées par la Société des Amis du Muséum en 2018</a:t>
            </a: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fr-FR" sz="2600" spc="-1" strike="noStrike">
                <a:solidFill>
                  <a:srgbClr val="0066b3"/>
                </a:solidFill>
                <a:latin typeface="Times New Roman"/>
                <a:ea typeface="DejaVu Sans"/>
              </a:rPr>
              <a:t>(fin) </a:t>
            </a:r>
            <a:endParaRPr b="0" lang="fr-FR" sz="26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" name="Table 1"/>
          <p:cNvGraphicFramePr/>
          <p:nvPr/>
        </p:nvGraphicFramePr>
        <p:xfrm>
          <a:off x="1167480" y="129240"/>
          <a:ext cx="9883800" cy="6513840"/>
        </p:xfrm>
        <a:graphic>
          <a:graphicData uri="http://schemas.openxmlformats.org/drawingml/2006/table">
            <a:tbl>
              <a:tblPr/>
              <a:tblGrid>
                <a:gridCol w="3477960"/>
                <a:gridCol w="3202560"/>
                <a:gridCol w="3203640"/>
              </a:tblGrid>
              <a:tr h="412200">
                <a:tc gridSpan="3"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PRESENTATION RESUMEE DES COMPTES DE L'EXERCICE 2018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21409a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1257480">
                <a:tc gridSpan="3"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                             </a:t>
                      </a:r>
                      <a:r>
                        <a:rPr b="1" lang="fr-FR" sz="1800" spc="-1" strike="noStrike">
                          <a:latin typeface="Arial"/>
                        </a:rPr>
                        <a:t>BILAN AU 31 DECEMBRE 2018                                                                                     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41220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ACTIF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2018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2017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41220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Matériel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7 818 €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8 081 €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1220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Amortissements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-6 434 €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-6 871 €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1220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Prêt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4 000 €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1220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Stock de sacs &amp; étuis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885 €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1 359 €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1220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Organismes sociaux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1220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Créances diverses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1220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Valeurs mobilières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788 614 €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812 755 €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214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Provision dépréciation des titres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-61 291 €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-15 283 €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1220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Banque, caisse, BP, L. A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109 171 €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89 616 €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132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TOTAL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842 763 </a:t>
                      </a:r>
                      <a:r>
                        <a:rPr b="0" lang="fr-FR" sz="1800" spc="-1" strike="noStrike">
                          <a:latin typeface="Arial"/>
                        </a:rPr>
                        <a:t>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889 656 </a:t>
                      </a:r>
                      <a:r>
                        <a:rPr b="0" lang="fr-FR" sz="1800" spc="-1" strike="noStrike">
                          <a:latin typeface="Arial"/>
                        </a:rPr>
                        <a:t>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</a:tbl>
          </a:graphicData>
        </a:graphic>
      </p:graphicFrame>
    </p:spTree>
  </p:cSld>
  <p:transition spd="med">
    <p:wipe dir="l"/>
  </p:transition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Table 1"/>
          <p:cNvGraphicFramePr/>
          <p:nvPr/>
        </p:nvGraphicFramePr>
        <p:xfrm>
          <a:off x="1114560" y="913320"/>
          <a:ext cx="9503640" cy="5615640"/>
        </p:xfrm>
        <a:graphic>
          <a:graphicData uri="http://schemas.openxmlformats.org/drawingml/2006/table">
            <a:tbl>
              <a:tblPr/>
              <a:tblGrid>
                <a:gridCol w="3344040"/>
                <a:gridCol w="3079440"/>
                <a:gridCol w="3080520"/>
              </a:tblGrid>
              <a:tr h="53640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PASSIF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2018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2017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  <a:tr h="9291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Dotation initiale et supplémentaire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547 354 €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526 916 €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3640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Réserves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267 651 €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145 086 €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3640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Provisions retraite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18 749 €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17 638 €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92916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Factures à payer &amp; autres dettes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3 560 €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3 560 €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3640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Charges fiscales &amp; sociales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4 856 €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2 581 €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3640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Produits constatés d'avance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65 994 €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50 873 €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3640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Résultat de l'exercice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-65 401 €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143 003 €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392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TOTAL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842 763 </a:t>
                      </a:r>
                      <a:r>
                        <a:rPr b="0" lang="fr-FR" sz="1800" spc="-1" strike="noStrike">
                          <a:latin typeface="Arial"/>
                        </a:rPr>
                        <a:t>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889 656 </a:t>
                      </a:r>
                      <a:r>
                        <a:rPr b="0" lang="fr-FR" sz="1800" spc="-1" strike="noStrike">
                          <a:latin typeface="Arial"/>
                        </a:rPr>
                        <a:t>€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200"/>
                    </a:solidFill>
                  </a:tcPr>
                </a:tc>
              </a:tr>
            </a:tbl>
          </a:graphicData>
        </a:graphic>
      </p:graphicFrame>
      <p:sp>
        <p:nvSpPr>
          <p:cNvPr id="374" name="CustomShape 2"/>
          <p:cNvSpPr/>
          <p:nvPr/>
        </p:nvSpPr>
        <p:spPr>
          <a:xfrm>
            <a:off x="4115520" y="378720"/>
            <a:ext cx="35197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BILAN AU 31 DECEMBRE 2018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5" name="Table 1"/>
          <p:cNvGraphicFramePr/>
          <p:nvPr/>
        </p:nvGraphicFramePr>
        <p:xfrm>
          <a:off x="94320" y="178560"/>
          <a:ext cx="11880360" cy="6136920"/>
        </p:xfrm>
        <a:graphic>
          <a:graphicData uri="http://schemas.openxmlformats.org/drawingml/2006/table">
            <a:tbl>
              <a:tblPr/>
              <a:tblGrid>
                <a:gridCol w="4080960"/>
                <a:gridCol w="2048040"/>
                <a:gridCol w="2169720"/>
                <a:gridCol w="2203200"/>
                <a:gridCol w="1378800"/>
              </a:tblGrid>
              <a:tr h="440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1085400"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                                                         </a:t>
                      </a:r>
                      <a:r>
                        <a:rPr b="1" lang="fr-FR" sz="2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COMPTE DE RESULTAT 2018</a:t>
                      </a:r>
                      <a:endParaRPr b="0" lang="fr-FR" sz="2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b3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b3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b3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b3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b3"/>
                    </a:solidFill>
                  </a:tcPr>
                </a:tc>
              </a:tr>
              <a:tr h="440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628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2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           </a:t>
                      </a:r>
                      <a:r>
                        <a:rPr b="1" lang="fr-FR" sz="2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CHARGES</a:t>
                      </a:r>
                      <a:endParaRPr b="0" lang="fr-FR" sz="2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b3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2017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b3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2018</a:t>
                      </a:r>
                      <a:endParaRPr b="0" lang="fr-FR" sz="2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b3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latin typeface="Arial"/>
                        </a:rPr>
                        <a:t>        </a:t>
                      </a: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prév. 2019</a:t>
                      </a:r>
                      <a:endParaRPr b="0" lang="fr-FR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r-FR" sz="2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b3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b3"/>
                    </a:solidFill>
                  </a:tcPr>
                </a:tc>
              </a:tr>
              <a:tr h="440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Coût  des  sacs &amp; étuis vendus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297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620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600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628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Fournit administr, logiciels, frs postaux &amp; tél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5 941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7 335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7 400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40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Location de salles de conférence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2 632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3 672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4 000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40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Frais de conférence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467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354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400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40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Assurances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653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660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700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406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Commissaire aux comptes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1 560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1 560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1 560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4172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Publications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27 209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28 670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29 000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</TotalTime>
  <Application>LibreOffice/6.0.7.3$Linux_X86_64 LibreOffice_project/00m0$Build-3</Application>
  <Words>4330</Words>
  <Paragraphs>940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2016-03-31T14:26:02Z</dcterms:created>
  <dc:creator>Yves Cauzinille</dc:creator>
  <dc:description/>
  <dc:language>fr-FR</dc:language>
  <cp:lastModifiedBy/>
  <dcterms:modified xsi:type="dcterms:W3CDTF">2019-05-16T10:23:31Z</dcterms:modified>
  <cp:revision>248</cp:revision>
  <dc:subject/>
  <dc:title>Société des Amis du Muséum national d’histoire naturelle  et du Jardin des plante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13</vt:i4>
  </property>
  <property fmtid="{D5CDD505-2E9C-101B-9397-08002B2CF9AE}" pid="8" name="PresentationFormat">
    <vt:lpwstr>Personnalisé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76</vt:i4>
  </property>
</Properties>
</file>